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9" r:id="rId7"/>
    <p:sldId id="270" r:id="rId8"/>
    <p:sldId id="277" r:id="rId9"/>
    <p:sldId id="279" r:id="rId10"/>
    <p:sldId id="314" r:id="rId11"/>
    <p:sldId id="315" r:id="rId12"/>
    <p:sldId id="316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30" r:id="rId22"/>
    <p:sldId id="327" r:id="rId23"/>
    <p:sldId id="28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6FB8-FC3A-4000-AC1D-ADCE468997CC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5F54E-7D73-432E-BB7D-E9D566963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1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F54E-7D73-432E-BB7D-E9D566963C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AC6BC7-F551-46EB-B80F-ED6144FE69BE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1AD1EE-CA62-4809-84C4-149ADB962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571480"/>
            <a:ext cx="8215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Тема урока: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Фартук как элемент </a:t>
            </a:r>
            <a:r>
              <a:rPr lang="ru-RU" sz="2000" b="1" i="1" dirty="0" smtClean="0"/>
              <a:t>мордовского  национального костюма.  Обработка бретелей.</a:t>
            </a:r>
          </a:p>
          <a:p>
            <a:endParaRPr lang="ru-RU" b="1" dirty="0" smtClean="0"/>
          </a:p>
          <a:p>
            <a:r>
              <a:rPr lang="ru-RU" b="1" dirty="0" smtClean="0"/>
              <a:t>Цели урока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-Расширить знания об истории возникновения мордовского народного костюма;</a:t>
            </a:r>
          </a:p>
          <a:p>
            <a:r>
              <a:rPr lang="ru-RU" dirty="0" smtClean="0"/>
              <a:t>- Познакомить учащихся с историей фартука как элемента мордовского национального костюма, научить обрабатывать бретели фартука;</a:t>
            </a:r>
          </a:p>
          <a:p>
            <a:r>
              <a:rPr lang="ru-RU" dirty="0" smtClean="0"/>
              <a:t>- Развивать пространственное воображение, творческое мышление, эстетический вкус;</a:t>
            </a:r>
          </a:p>
          <a:p>
            <a:r>
              <a:rPr lang="ru-RU" smtClean="0"/>
              <a:t>- Приобщать </a:t>
            </a:r>
            <a:r>
              <a:rPr lang="ru-RU" dirty="0" smtClean="0"/>
              <a:t>обучающихся к истории мордовской народной культуры, воспитывать гордость за свою малую </a:t>
            </a:r>
            <a:r>
              <a:rPr lang="ru-RU" dirty="0"/>
              <a:t>Родину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Воспитывать </a:t>
            </a:r>
            <a:r>
              <a:rPr lang="ru-RU" dirty="0"/>
              <a:t>чувство </a:t>
            </a:r>
            <a:r>
              <a:rPr lang="ru-RU" dirty="0" smtClean="0"/>
              <a:t>уважения к людям труда, бережное отношение к окружающей среде.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Фартук,</a:t>
            </a:r>
          </a:p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как элемент одежды</a:t>
            </a: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434" name="Picture 2" descr="http://img.office-planet.ru/goods/610247/4e85b82ea4d0d_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5814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9933FF"/>
                </a:solidFill>
              </a:rPr>
              <a:t>Ассортимент одежды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по общему назначению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9" y="184482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бытовая</a:t>
            </a:r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1527175" cy="4105275"/>
          </a:xfrm>
          <a:prstGeom prst="rect">
            <a:avLst/>
          </a:prstGeom>
          <a:noFill/>
        </p:spPr>
      </p:pic>
      <p:pic>
        <p:nvPicPr>
          <p:cNvPr id="5" name="Picture 13" descr="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773238"/>
            <a:ext cx="2262188" cy="42481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76801" y="6198990"/>
            <a:ext cx="2390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производственная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55679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спортивная</a:t>
            </a:r>
            <a:endParaRPr lang="ru-RU" dirty="0"/>
          </a:p>
        </p:txBody>
      </p:sp>
      <p:pic>
        <p:nvPicPr>
          <p:cNvPr id="8" name="Picture 14" descr="спорт4 из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988840"/>
            <a:ext cx="1982787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71438"/>
            <a:ext cx="3398837" cy="67421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476672"/>
            <a:ext cx="46085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FF"/>
                </a:solidFill>
              </a:rPr>
              <a:t>Производственная –</a:t>
            </a:r>
          </a:p>
          <a:p>
            <a:pPr algn="ctr"/>
            <a:r>
              <a:rPr lang="ru-RU" sz="2000" dirty="0" smtClean="0"/>
              <a:t>это одежда, предназначенная</a:t>
            </a:r>
          </a:p>
          <a:p>
            <a:pPr algn="ctr"/>
            <a:r>
              <a:rPr lang="ru-RU" sz="2000" dirty="0" smtClean="0"/>
              <a:t> для выполнения различных работ.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556792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Служит для защиты</a:t>
            </a:r>
          </a:p>
          <a:p>
            <a:pPr algn="ctr"/>
            <a:r>
              <a:rPr lang="ru-RU" sz="2000" dirty="0" smtClean="0"/>
              <a:t> от загрязнений, </a:t>
            </a:r>
          </a:p>
          <a:p>
            <a:pPr algn="ctr"/>
            <a:r>
              <a:rPr lang="ru-RU" sz="2000" dirty="0" smtClean="0"/>
              <a:t>вредных влияний</a:t>
            </a:r>
          </a:p>
          <a:p>
            <a:pPr algn="ctr"/>
            <a:r>
              <a:rPr lang="ru-RU" sz="2000" dirty="0" smtClean="0"/>
              <a:t> производственной</a:t>
            </a:r>
          </a:p>
          <a:p>
            <a:pPr algn="ctr"/>
            <a:r>
              <a:rPr lang="ru-RU" sz="2000" dirty="0" smtClean="0"/>
              <a:t>среды и обеспечения</a:t>
            </a:r>
          </a:p>
          <a:p>
            <a:pPr algn="ctr"/>
            <a:r>
              <a:rPr lang="ru-RU" sz="2000" dirty="0" smtClean="0"/>
              <a:t> эффективности </a:t>
            </a:r>
          </a:p>
          <a:p>
            <a:pPr algn="ctr"/>
            <a:r>
              <a:rPr lang="ru-RU" sz="2000" dirty="0" smtClean="0"/>
              <a:t>и безопасности труда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620688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33FF"/>
                </a:solidFill>
              </a:rPr>
              <a:t>История фартука</a:t>
            </a:r>
            <a:endParaRPr lang="ru-RU" dirty="0">
              <a:solidFill>
                <a:srgbClr val="9933FF"/>
              </a:solidFill>
            </a:endParaRPr>
          </a:p>
        </p:txBody>
      </p:sp>
      <p:pic>
        <p:nvPicPr>
          <p:cNvPr id="3" name="Picture 8" descr="picture"/>
          <p:cNvPicPr preferRelativeResize="0">
            <a:picLocks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249238" y="260350"/>
            <a:ext cx="2162175" cy="3097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112474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История начинается с Древнего Египта.</a:t>
            </a:r>
          </a:p>
          <a:p>
            <a:pPr algn="ctr"/>
            <a:r>
              <a:rPr lang="ru-RU" dirty="0" smtClean="0"/>
              <a:t> Передник был характерной </a:t>
            </a:r>
          </a:p>
          <a:p>
            <a:pPr algn="ctr"/>
            <a:r>
              <a:rPr lang="ru-RU" dirty="0" smtClean="0"/>
              <a:t>принадлежностью</a:t>
            </a:r>
          </a:p>
          <a:p>
            <a:pPr algn="ctr"/>
            <a:r>
              <a:rPr lang="ru-RU" dirty="0" smtClean="0"/>
              <a:t> мужской одежды.</a:t>
            </a:r>
            <a:endParaRPr lang="ru-RU" dirty="0"/>
          </a:p>
        </p:txBody>
      </p:sp>
      <p:pic>
        <p:nvPicPr>
          <p:cNvPr id="5" name="Picture 7" descr="picture"/>
          <p:cNvPicPr preferRelativeResize="0">
            <a:picLocks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20688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Затем переселяется</a:t>
            </a:r>
          </a:p>
          <a:p>
            <a:pPr algn="ctr"/>
            <a:r>
              <a:rPr lang="ru-RU" dirty="0" smtClean="0"/>
              <a:t> передник </a:t>
            </a:r>
          </a:p>
          <a:p>
            <a:pPr algn="ctr"/>
            <a:r>
              <a:rPr lang="ru-RU" dirty="0" smtClean="0"/>
              <a:t>в Западную Азию, а </a:t>
            </a:r>
          </a:p>
          <a:p>
            <a:pPr algn="ctr"/>
            <a:r>
              <a:rPr lang="ru-RU" dirty="0" smtClean="0"/>
              <a:t>оттуда уже в Европу.</a:t>
            </a:r>
            <a:endParaRPr lang="ru-RU" dirty="0"/>
          </a:p>
        </p:txBody>
      </p:sp>
      <p:pic>
        <p:nvPicPr>
          <p:cNvPr id="3" name="Picture 7" descr="picture"/>
          <p:cNvPicPr preferRelativeResize="0">
            <a:picLocks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79388" y="333375"/>
            <a:ext cx="2087562" cy="626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4" name="Picture 4" descr="picture"/>
          <p:cNvPicPr preferRelativeResize="0">
            <a:picLocks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167438" y="115888"/>
            <a:ext cx="2868612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5" descr="picture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2213" y="3933825"/>
            <a:ext cx="6573837" cy="2808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2068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эпоху средневековья передник становится</a:t>
            </a:r>
          </a:p>
          <a:p>
            <a:pPr algn="ctr"/>
            <a:r>
              <a:rPr lang="ru-RU" dirty="0" smtClean="0"/>
              <a:t> принадлежностью рабочей одежды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3" name="Picture 5" descr="picture"/>
          <p:cNvPicPr preferRelativeResize="0">
            <a:picLocks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2276475"/>
            <a:ext cx="9144000" cy="433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Женский передник </a:t>
            </a:r>
          </a:p>
          <a:p>
            <a:pPr algn="ctr"/>
            <a:r>
              <a:rPr lang="ru-RU" dirty="0" smtClean="0"/>
              <a:t>со временем стал </a:t>
            </a:r>
          </a:p>
          <a:p>
            <a:pPr algn="ctr"/>
            <a:r>
              <a:rPr lang="ru-RU" dirty="0" smtClean="0"/>
              <a:t>принадлежностью туалета </a:t>
            </a:r>
          </a:p>
          <a:p>
            <a:pPr algn="ctr"/>
            <a:r>
              <a:rPr lang="ru-RU" dirty="0" smtClean="0"/>
              <a:t>замужней </a:t>
            </a:r>
          </a:p>
          <a:p>
            <a:pPr algn="ctr"/>
            <a:r>
              <a:rPr lang="ru-RU" dirty="0" smtClean="0"/>
              <a:t>женщины.</a:t>
            </a:r>
            <a:endParaRPr lang="ru-RU" dirty="0"/>
          </a:p>
        </p:txBody>
      </p:sp>
      <p:pic>
        <p:nvPicPr>
          <p:cNvPr id="3" name="Picture 5" descr="picture"/>
          <p:cNvPicPr preferRelativeResize="0">
            <a:picLocks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3492500" y="44450"/>
            <a:ext cx="5472113" cy="6813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32656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Передник периодически входит в моду</a:t>
            </a:r>
          </a:p>
          <a:p>
            <a:pPr algn="ctr"/>
            <a:r>
              <a:rPr lang="ru-RU" dirty="0" smtClean="0"/>
              <a:t>среди высших слоев общества</a:t>
            </a:r>
            <a:endParaRPr lang="ru-RU" dirty="0"/>
          </a:p>
        </p:txBody>
      </p:sp>
      <p:pic>
        <p:nvPicPr>
          <p:cNvPr id="3" name="Picture 11" descr="picture"/>
          <p:cNvPicPr preferRelativeResize="0">
            <a:picLocks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765175"/>
            <a:ext cx="2879725" cy="5443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4" name="Picture 5" descr="picture"/>
          <p:cNvPicPr preferRelativeResize="0">
            <a:picLocks noChangeArrowheads="1"/>
          </p:cNvPicPr>
          <p:nvPr/>
        </p:nvPicPr>
        <p:blipFill>
          <a:blip r:embed="rId3" cstate="print">
            <a:lum bright="18000" contrast="6000"/>
          </a:blip>
          <a:srcRect/>
          <a:stretch>
            <a:fillRect/>
          </a:stretch>
        </p:blipFill>
        <p:spPr bwMode="auto">
          <a:xfrm>
            <a:off x="3492500" y="1196752"/>
            <a:ext cx="5353050" cy="5002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"/>
          <p:cNvPicPr preferRelativeResize="0">
            <a:picLocks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0" y="404664"/>
            <a:ext cx="2916238" cy="56167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59832" y="126876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 временем</a:t>
            </a:r>
          </a:p>
          <a:p>
            <a:pPr algn="ctr"/>
            <a:r>
              <a:rPr lang="ru-RU" dirty="0" smtClean="0"/>
              <a:t> передник стал </a:t>
            </a:r>
          </a:p>
          <a:p>
            <a:pPr algn="ctr"/>
            <a:r>
              <a:rPr lang="ru-RU" dirty="0" smtClean="0"/>
              <a:t>частью праздничного </a:t>
            </a:r>
          </a:p>
          <a:p>
            <a:pPr algn="ctr"/>
            <a:r>
              <a:rPr lang="ru-RU" dirty="0" smtClean="0"/>
              <a:t>народного костюма.</a:t>
            </a:r>
            <a:endParaRPr lang="ru-RU" dirty="0"/>
          </a:p>
        </p:txBody>
      </p:sp>
      <p:pic>
        <p:nvPicPr>
          <p:cNvPr id="4" name="Picture 2" descr="picture"/>
          <p:cNvPicPr preferRelativeResize="0">
            <a:picLocks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227763" y="333375"/>
            <a:ext cx="2916237" cy="5832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 время Первой мировой войны</a:t>
            </a:r>
          </a:p>
          <a:p>
            <a:pPr algn="ctr"/>
            <a:r>
              <a:rPr lang="ru-RU" dirty="0" smtClean="0"/>
              <a:t> из «одежды горничных» фартук </a:t>
            </a:r>
          </a:p>
          <a:p>
            <a:pPr algn="ctr"/>
            <a:r>
              <a:rPr lang="ru-RU" dirty="0" smtClean="0"/>
              <a:t>превращается в рабочую женскую одежду.</a:t>
            </a:r>
            <a:endParaRPr lang="ru-RU" dirty="0"/>
          </a:p>
        </p:txBody>
      </p:sp>
      <p:pic>
        <p:nvPicPr>
          <p:cNvPr id="3" name="Picture 8" descr="242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1511300"/>
            <a:ext cx="2705100" cy="5157788"/>
          </a:xfrm>
          <a:prstGeom prst="rect">
            <a:avLst/>
          </a:prstGeom>
          <a:noFill/>
        </p:spPr>
      </p:pic>
      <p:pic>
        <p:nvPicPr>
          <p:cNvPr id="4" name="Picture 6" descr="горнич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628775"/>
            <a:ext cx="2014538" cy="5113338"/>
          </a:xfrm>
          <a:prstGeom prst="rect">
            <a:avLst/>
          </a:prstGeom>
          <a:noFill/>
        </p:spPr>
      </p:pic>
      <p:pic>
        <p:nvPicPr>
          <p:cNvPr id="5" name="Picture 5" descr="price_image_42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657350"/>
            <a:ext cx="2871787" cy="508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643578"/>
            <a:ext cx="83582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1200" dirty="0" smtClean="0"/>
              <a:t>Народный костюм мордвы, особенно женский, очень красочен. Недаром его называют венцом декоративно-прикладного творчества мордовских женщин. </a:t>
            </a:r>
            <a:endParaRPr lang="ru-RU" sz="1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Современные</a:t>
            </a:r>
          </a:p>
          <a:p>
            <a:pPr algn="ctr"/>
            <a:r>
              <a:rPr lang="ru-RU" dirty="0" smtClean="0"/>
              <a:t> модели </a:t>
            </a:r>
          </a:p>
          <a:p>
            <a:pPr algn="ctr"/>
            <a:r>
              <a:rPr lang="ru-RU" dirty="0" smtClean="0"/>
              <a:t>фартуков</a:t>
            </a:r>
            <a:endParaRPr lang="ru-RU" dirty="0"/>
          </a:p>
        </p:txBody>
      </p:sp>
      <p:pic>
        <p:nvPicPr>
          <p:cNvPr id="3" name="Picture 6" descr="фартук ней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313" cy="3933825"/>
          </a:xfrm>
          <a:prstGeom prst="rect">
            <a:avLst/>
          </a:prstGeom>
          <a:noFill/>
        </p:spPr>
      </p:pic>
      <p:pic>
        <p:nvPicPr>
          <p:cNvPr id="4" name="Picture 10" descr="фартук сараф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24175"/>
            <a:ext cx="3744912" cy="3709988"/>
          </a:xfrm>
          <a:prstGeom prst="rect">
            <a:avLst/>
          </a:prstGeom>
          <a:noFill/>
        </p:spPr>
      </p:pic>
      <p:pic>
        <p:nvPicPr>
          <p:cNvPr id="5" name="Picture 5" descr="фартук жил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0"/>
            <a:ext cx="2771775" cy="3716338"/>
          </a:xfrm>
          <a:prstGeom prst="rect">
            <a:avLst/>
          </a:prstGeom>
          <a:noFill/>
        </p:spPr>
      </p:pic>
      <p:pic>
        <p:nvPicPr>
          <p:cNvPr id="6" name="Picture 7" descr="фартук официан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716338"/>
            <a:ext cx="2771775" cy="314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elpster.ru/pic/handmade/pic/1588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4464496" cy="48965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2318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Школьный фартук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3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Специальные </a:t>
            </a:r>
          </a:p>
          <a:p>
            <a:pPr algn="ctr"/>
            <a:r>
              <a:rPr lang="ru-RU" dirty="0" smtClean="0"/>
              <a:t>фартуки</a:t>
            </a:r>
            <a:endParaRPr lang="ru-RU" dirty="0"/>
          </a:p>
        </p:txBody>
      </p:sp>
      <p:pic>
        <p:nvPicPr>
          <p:cNvPr id="3" name="Picture 7" descr="f842d99b4f10e5f94b77210afb1d1a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92500" cy="3492500"/>
          </a:xfrm>
          <a:prstGeom prst="rect">
            <a:avLst/>
          </a:prstGeom>
          <a:noFill/>
        </p:spPr>
      </p:pic>
      <p:pic>
        <p:nvPicPr>
          <p:cNvPr id="4" name="Picture 5" descr="фартук садов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412" y="260648"/>
            <a:ext cx="3684588" cy="2643188"/>
          </a:xfrm>
          <a:prstGeom prst="rect">
            <a:avLst/>
          </a:prstGeom>
          <a:noFill/>
        </p:spPr>
      </p:pic>
      <p:pic>
        <p:nvPicPr>
          <p:cNvPr id="5" name="Picture 4" descr="фартук брезентов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29000"/>
            <a:ext cx="2424112" cy="3429000"/>
          </a:xfrm>
          <a:prstGeom prst="rect">
            <a:avLst/>
          </a:prstGeom>
          <a:noFill/>
        </p:spPr>
      </p:pic>
      <p:pic>
        <p:nvPicPr>
          <p:cNvPr id="6" name="Picture 6" descr="фартук для инструмен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149600"/>
            <a:ext cx="3708400" cy="370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7249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19.03.13г.</a:t>
            </a:r>
          </a:p>
          <a:p>
            <a:pPr algn="ctr"/>
            <a:r>
              <a:rPr lang="ru-RU" sz="2000" b="1" i="1" dirty="0" smtClean="0"/>
              <a:t>Обработка бретелей фартука.</a:t>
            </a:r>
          </a:p>
          <a:p>
            <a:pPr algn="ctr"/>
            <a:r>
              <a:rPr lang="ru-RU" sz="2000" b="1" i="1" dirty="0" smtClean="0"/>
              <a:t>План:</a:t>
            </a:r>
          </a:p>
          <a:p>
            <a:pPr algn="ctr"/>
            <a:endParaRPr lang="ru-RU" sz="2000" b="1" i="1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Сложи деталь бретели пополам, лицевой стороной внутрь. Уравняй срезы</a:t>
            </a:r>
          </a:p>
          <a:p>
            <a:pPr marL="457200" indent="-457200"/>
            <a:endParaRPr lang="ru-RU" sz="2000" dirty="0" smtClean="0"/>
          </a:p>
          <a:p>
            <a:pPr marL="457200" indent="-457200"/>
            <a:r>
              <a:rPr lang="ru-RU" sz="2000" dirty="0" smtClean="0"/>
              <a:t>2. Сметай бретель по продольному и одному поперечному срезам  на расстоянии 9 мм от срезов</a:t>
            </a:r>
          </a:p>
          <a:p>
            <a:pPr marL="457200" indent="-457200"/>
            <a:endParaRPr lang="ru-RU" sz="2000" dirty="0" smtClean="0"/>
          </a:p>
          <a:p>
            <a:pPr marL="457200" indent="-457200"/>
            <a:r>
              <a:rPr lang="ru-RU" sz="2000" dirty="0" smtClean="0"/>
              <a:t>3. Обтачай бретель на расстоянии 10мм от срезов.</a:t>
            </a:r>
          </a:p>
          <a:p>
            <a:pPr marL="457200" indent="-457200"/>
            <a:r>
              <a:rPr lang="ru-RU" sz="2000" smtClean="0"/>
              <a:t>    Удали </a:t>
            </a:r>
            <a:r>
              <a:rPr lang="ru-RU" sz="2000" dirty="0" smtClean="0"/>
              <a:t>нитки сметочной строчки</a:t>
            </a:r>
          </a:p>
          <a:p>
            <a:pPr marL="457200" indent="-457200"/>
            <a:endParaRPr lang="ru-RU" sz="2000" dirty="0" smtClean="0"/>
          </a:p>
          <a:p>
            <a:pPr marL="457200" indent="-457200"/>
            <a:r>
              <a:rPr lang="ru-RU" sz="2000" dirty="0" smtClean="0"/>
              <a:t>4. Срежь припуски на шов в уголках наискосок, оставь 3мм</a:t>
            </a:r>
          </a:p>
          <a:p>
            <a:pPr marL="457200" indent="-457200"/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545" y="1714488"/>
            <a:ext cx="88569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Тевсь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къда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кельгови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– пяле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сталмоц</a:t>
            </a:r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нельгови</a:t>
            </a:r>
            <a:endParaRPr lang="ru-RU" sz="5400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9457" y="2214554"/>
            <a:ext cx="63850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игла шьёт,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0761" y="1785926"/>
            <a:ext cx="67024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Трудонь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кельги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лят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пара вал</a:t>
            </a: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кулят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4685" y="1571613"/>
            <a:ext cx="84946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Привычка трудиться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жизни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пригодится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473" y="1928802"/>
            <a:ext cx="871905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Взялся за дело,</a:t>
            </a:r>
          </a:p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ыполняй его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умело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82" y="1643051"/>
            <a:ext cx="89226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Ломанть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мазоптсы</a:t>
            </a:r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лемоц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а сонь</a:t>
            </a:r>
          </a:p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Цебярь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тевоц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564360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5786454"/>
            <a:ext cx="8215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Повседневная женская одежда отличалась простотой и целесообразностью, а праздничная одежда женщин была очень сложной, с обилием различных украшений.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528" y="1500174"/>
            <a:ext cx="65229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752" y="1785926"/>
            <a:ext cx="7566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любит труд,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Того люди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чтут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95" y="1785927"/>
            <a:ext cx="85924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пеле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работать</a:t>
            </a:r>
          </a:p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сон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эздот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 (10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7759">
            <a:off x="2096735" y="835173"/>
            <a:ext cx="4741863" cy="46272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565338"/>
            <a:ext cx="8429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/>
              <a:t>Женскую рубаху носили с поясом или специальным сложным набедренным украшением, которое </a:t>
            </a:r>
            <a:r>
              <a:rPr lang="ru-RU" sz="1100" dirty="0" err="1" smtClean="0"/>
              <a:t>по-эрзянски</a:t>
            </a:r>
            <a:r>
              <a:rPr lang="ru-RU" sz="1100" dirty="0" smtClean="0"/>
              <a:t> </a:t>
            </a:r>
            <a:r>
              <a:rPr lang="ru-RU" sz="1100" dirty="0"/>
              <a:t>называется </a:t>
            </a:r>
            <a:r>
              <a:rPr lang="ru-RU" sz="1100" dirty="0" err="1"/>
              <a:t>пулай</a:t>
            </a:r>
            <a:r>
              <a:rPr lang="ru-RU" sz="1100" dirty="0"/>
              <a:t> или </a:t>
            </a:r>
            <a:r>
              <a:rPr lang="ru-RU" sz="1100" dirty="0" err="1" smtClean="0"/>
              <a:t>пулагай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578647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857892"/>
            <a:ext cx="82868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ru-RU" sz="1100" dirty="0" smtClean="0"/>
              <a:t>Украшался праздничный </a:t>
            </a:r>
            <a:r>
              <a:rPr lang="ru-RU" sz="1100" dirty="0" err="1" smtClean="0"/>
              <a:t>пулай</a:t>
            </a:r>
            <a:r>
              <a:rPr lang="ru-RU" sz="1100" dirty="0" smtClean="0"/>
              <a:t> раковинами, цепочками, медными пуговицами, бляшками, разноцветным бисером.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43577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429264"/>
            <a:ext cx="8215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100" dirty="0" smtClean="0"/>
          </a:p>
          <a:p>
            <a:r>
              <a:rPr lang="ru-RU" sz="1100" dirty="0" smtClean="0"/>
              <a:t>Грудь украшается бусами, гайтаном из серебряных монет и бисера, а также сложным нагрудником.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5500702"/>
            <a:ext cx="8286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К бисерному нагруднику прикрепляется сетка из мелких разноцветных бусин, шерстяных кисточек и монет.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643578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100" dirty="0" smtClean="0"/>
              <a:t>Повседневной </a:t>
            </a:r>
            <a:r>
              <a:rPr lang="ru-RU" sz="1100" dirty="0"/>
              <a:t>же обувью служили, как правило, лыковые лапти — </a:t>
            </a:r>
            <a:r>
              <a:rPr lang="ru-RU" sz="1100" dirty="0" err="1"/>
              <a:t>кархьть</a:t>
            </a:r>
            <a:r>
              <a:rPr lang="ru-RU" sz="1100" dirty="0"/>
              <a:t> (м.). Эрзянки оборачивали ноги белыми, </a:t>
            </a:r>
            <a:r>
              <a:rPr lang="ru-RU" sz="1100" dirty="0" err="1"/>
              <a:t>мокшанки</a:t>
            </a:r>
            <a:r>
              <a:rPr lang="ru-RU" sz="1100" dirty="0"/>
              <a:t> — белыми и чёрными онучами — </a:t>
            </a:r>
            <a:r>
              <a:rPr lang="ru-RU" sz="1100" dirty="0" err="1"/>
              <a:t>пракстат</a:t>
            </a:r>
            <a:r>
              <a:rPr lang="ru-RU" sz="1100" dirty="0"/>
              <a:t>. 	</a:t>
            </a:r>
          </a:p>
          <a:p>
            <a:endParaRPr lang="ru-RU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7" y="428604"/>
            <a:ext cx="32147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8581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614364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 в настоящее </a:t>
            </a:r>
            <a:r>
              <a:rPr lang="ru-RU" sz="1100" dirty="0"/>
              <a:t>время женщины </a:t>
            </a:r>
            <a:r>
              <a:rPr lang="ru-RU" sz="1100" dirty="0" smtClean="0"/>
              <a:t> носят </a:t>
            </a:r>
            <a:r>
              <a:rPr lang="ru-RU" sz="1100" dirty="0"/>
              <a:t>такие разноцветные </a:t>
            </a:r>
            <a:r>
              <a:rPr lang="ru-RU" sz="1100" dirty="0" smtClean="0"/>
              <a:t> красивые костюмы</a:t>
            </a:r>
            <a:r>
              <a:rPr lang="ru-RU" sz="1100" dirty="0"/>
              <a:t>, </a:t>
            </a:r>
            <a:r>
              <a:rPr lang="ru-RU" sz="1100" dirty="0" err="1"/>
              <a:t>кафтонькрдат</a:t>
            </a:r>
            <a:r>
              <a:rPr lang="ru-RU" sz="1100" dirty="0" smtClean="0"/>
              <a:t>. </a:t>
            </a:r>
            <a:endParaRPr lang="ru-RU" sz="1100" smtClean="0"/>
          </a:p>
          <a:p>
            <a:r>
              <a:rPr lang="ru-RU" sz="1100" smtClean="0"/>
              <a:t>Особой </a:t>
            </a:r>
            <a:r>
              <a:rPr lang="ru-RU" sz="1100" dirty="0" smtClean="0"/>
              <a:t>частью мордовского костюма является фартук (по </a:t>
            </a:r>
            <a:r>
              <a:rPr lang="ru-RU" sz="1100" dirty="0" err="1" smtClean="0"/>
              <a:t>мордовски</a:t>
            </a:r>
            <a:r>
              <a:rPr lang="ru-RU" sz="1100" dirty="0" smtClean="0"/>
              <a:t> – </a:t>
            </a:r>
            <a:r>
              <a:rPr lang="ru-RU" sz="1100" dirty="0" err="1" smtClean="0"/>
              <a:t>инголькс</a:t>
            </a:r>
            <a:r>
              <a:rPr lang="ru-RU" sz="1100" dirty="0" smtClean="0"/>
              <a:t>.)</a:t>
            </a:r>
            <a:endParaRPr lang="ru-RU" sz="1100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813</TotalTime>
  <Words>508</Words>
  <Application>Microsoft Office PowerPoint</Application>
  <PresentationFormat>Экран (4:3)</PresentationFormat>
  <Paragraphs>117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Школьный фартук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97</cp:revision>
  <dcterms:created xsi:type="dcterms:W3CDTF">2011-04-17T10:28:30Z</dcterms:created>
  <dcterms:modified xsi:type="dcterms:W3CDTF">2013-03-19T09:18:39Z</dcterms:modified>
</cp:coreProperties>
</file>